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641" r:id="rId2"/>
    <p:sldId id="662" r:id="rId3"/>
    <p:sldId id="663" r:id="rId4"/>
    <p:sldId id="664" r:id="rId5"/>
    <p:sldId id="665" r:id="rId6"/>
    <p:sldId id="666" r:id="rId7"/>
    <p:sldId id="667" r:id="rId8"/>
    <p:sldId id="668" r:id="rId9"/>
    <p:sldId id="669" r:id="rId1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6C0CB9C-B025-4DFF-B187-B20E69D189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(277)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CC7C2E-B7D7-4411-AE01-4F1D827D609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9/22/2021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84980E-CAB5-4965-84CB-1F0EBB58588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0C8B40-F29D-4D1E-9D57-5232B574C2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4F4DF8FF-7634-47D4-901F-6C226E056850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96706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/>
              <a:t>Class – The Life Of Christ (277)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9/22/2021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A29AF27E-FC68-4155-9B93-AA4D27088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737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19288" y="1379538"/>
            <a:ext cx="4973637" cy="3730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567081">
              <a:defRPr/>
            </a:pPr>
            <a:fld id="{9E395396-3E20-41E1-96D8-CC01158FFDB2}" type="slidenum">
              <a:rPr lang="en-US" sz="1600">
                <a:solidFill>
                  <a:prstClr val="black"/>
                </a:solidFill>
                <a:latin typeface="Calibri" panose="020F0502020204030204"/>
              </a:rPr>
              <a:pPr defTabSz="567081">
                <a:defRPr/>
              </a:pPr>
              <a:t>1</a:t>
            </a:fld>
            <a:endParaRPr lang="en-US" sz="160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42129-7258-4506-9C39-A26743AFE87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1072896">
              <a:defRPr/>
            </a:pPr>
            <a:r>
              <a:rPr lang="en-US" sz="1600">
                <a:solidFill>
                  <a:prstClr val="black"/>
                </a:solidFill>
                <a:latin typeface="Calibri" panose="020F0502020204030204"/>
              </a:rPr>
              <a:t>9/22/2021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DA4F8C-F7E8-42E8-881C-097C357B81C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1072896">
              <a:defRPr/>
            </a:pPr>
            <a:r>
              <a:rPr lang="en-US" sz="1600">
                <a:solidFill>
                  <a:prstClr val="black"/>
                </a:solidFill>
                <a:latin typeface="Calibri" panose="020F0502020204030204"/>
              </a:rPr>
              <a:t>Micky Galloway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605D6C37-782D-48FE-BB4C-DB1294C0F369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defTabSz="1072896">
              <a:defRPr/>
            </a:pPr>
            <a:r>
              <a:rPr lang="en-US" sz="1600">
                <a:solidFill>
                  <a:prstClr val="black"/>
                </a:solidFill>
                <a:latin typeface="Calibri" panose="020F0502020204030204"/>
              </a:rPr>
              <a:t>Class – The Life Of Christ (277)</a:t>
            </a:r>
          </a:p>
        </p:txBody>
      </p:sp>
    </p:spTree>
    <p:extLst>
      <p:ext uri="{BB962C8B-B14F-4D97-AF65-F5344CB8AC3E}">
        <p14:creationId xmlns:p14="http://schemas.microsoft.com/office/powerpoint/2010/main" val="1122053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36346" y="1398004"/>
            <a:ext cx="6270922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43" y="447505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9/24/2021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54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665756" y="726910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6399245" y="1820276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79"/>
            <a:ext cx="2364232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40" y="1685657"/>
            <a:ext cx="2364232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2551100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14859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34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1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1" y="3305234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9/24/2021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6293741" y="187302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6114726" y="1752329"/>
            <a:ext cx="2364232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209009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9/24/2021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09276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9/24/2021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FD1631-6749-4027-9415-B72D163BB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0355" y="2297695"/>
            <a:ext cx="6803294" cy="2767600"/>
          </a:xfrm>
        </p:spPr>
        <p:txBody>
          <a:bodyPr anchor="ctr"/>
          <a:lstStyle>
            <a:lvl1pPr marL="0" indent="0" algn="ctr">
              <a:buNone/>
              <a:defRPr sz="45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8930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9/24/2021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4709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652568" y="709300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4267188" y="1981175"/>
            <a:ext cx="609651" cy="914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8485" y="1151823"/>
            <a:ext cx="7128364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8485" y="4897080"/>
            <a:ext cx="7128364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9/24/2021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54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6412433" y="1820273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52"/>
            <a:ext cx="2364232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40" y="1685653"/>
            <a:ext cx="2364232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4707244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72021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84677"/>
            <a:ext cx="7200900" cy="438272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9/24/2021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098756" y="1445344"/>
            <a:ext cx="7101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899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5280149" y="564425"/>
            <a:ext cx="3267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9/24/2021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46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321" y="670570"/>
            <a:ext cx="3113484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060473" y="5188236"/>
            <a:ext cx="3643844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1pPr>
            <a:lvl2pPr marL="397764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2pPr>
            <a:lvl3pPr marL="7406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3pPr>
            <a:lvl4pPr marL="10835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4pPr>
            <a:lvl5pPr marL="1426464" indent="0" algn="ctr">
              <a:buNone/>
              <a:defRPr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709" y="335076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97" y="330318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26" y="1476954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40" y="1482028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4958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9/24/2021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46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709" y="335076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97" y="330318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26" y="1476954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40" y="1482028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521" y="518501"/>
            <a:ext cx="3682796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35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35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2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2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en-US" noProof="0"/>
              <a:t>Click to edit Master text styles</a:t>
            </a:r>
          </a:p>
          <a:p>
            <a:pPr marL="0" lvl="1" indent="0" algn="ctr">
              <a:buNone/>
            </a:pPr>
            <a:r>
              <a:rPr lang="en-US" noProof="0"/>
              <a:t>Second level</a:t>
            </a:r>
          </a:p>
          <a:p>
            <a:pPr marL="0" lvl="2" indent="0" algn="ctr">
              <a:buNone/>
            </a:pPr>
            <a:r>
              <a:rPr lang="en-US" noProof="0"/>
              <a:t>Third level</a:t>
            </a:r>
          </a:p>
          <a:p>
            <a:pPr marL="0" lvl="3" indent="0" algn="ctr">
              <a:buNone/>
            </a:pPr>
            <a:r>
              <a:rPr lang="en-US" noProof="0"/>
              <a:t>Fourth level</a:t>
            </a:r>
          </a:p>
          <a:p>
            <a:pPr marL="0" lvl="4" indent="0" algn="ctr">
              <a:buNone/>
            </a:pPr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900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380696" y="5289755"/>
            <a:ext cx="3952537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6" y="409313"/>
            <a:ext cx="3952537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95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9/24/2021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7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30" y="372098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1" y="5819552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4684" y="668622"/>
            <a:ext cx="3484988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7706" y="5352418"/>
            <a:ext cx="3861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1pPr>
            <a:lvl2pPr marL="397764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2pPr>
            <a:lvl3pPr marL="7406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3pPr>
            <a:lvl4pPr marL="10835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4pPr>
            <a:lvl5pPr marL="1426464" indent="0" algn="ctr">
              <a:buFont typeface="Arial" panose="020B0604020202020204" pitchFamily="34" charset="0"/>
              <a:buNone/>
              <a:defRPr sz="105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523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51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7440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6" y="409286"/>
            <a:ext cx="3952537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95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9/24/2021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7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30" y="372098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1" y="5819552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4687" y="668622"/>
            <a:ext cx="3484988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523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51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32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3769" y="1301387"/>
            <a:ext cx="7209728" cy="2852737"/>
          </a:xfrm>
        </p:spPr>
        <p:txBody>
          <a:bodyPr anchor="b">
            <a:normAutofit/>
          </a:bodyPr>
          <a:lstStyle>
            <a:lvl1pPr algn="r">
              <a:defRPr sz="5400" cap="none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94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9/24/2021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47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6399245" y="1820276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6214740" y="1685657"/>
            <a:ext cx="2364232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22302265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1" y="2286002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4" y="2286002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9/24/2021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8941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466571" y="0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9/24/2021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86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4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358571" y="376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017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549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9978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407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640777" indent="-214313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4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3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1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123">
          <p15:clr>
            <a:srgbClr val="F26B43"/>
          </p15:clr>
        </p15:guide>
        <p15:guide id="10" pos="17">
          <p15:clr>
            <a:srgbClr val="F26B43"/>
          </p15:clr>
        </p15:guide>
        <p15:guide id="11" pos="1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485" y="1130246"/>
            <a:ext cx="7128364" cy="3050579"/>
          </a:xfrm>
        </p:spPr>
        <p:txBody>
          <a:bodyPr>
            <a:spAutoFit/>
          </a:bodyPr>
          <a:lstStyle/>
          <a:p>
            <a:r>
              <a:rPr lang="en-US" sz="5400" dirty="0"/>
              <a:t>Lesson 16:</a:t>
            </a:r>
            <a:br>
              <a:rPr lang="en-US" sz="5400" dirty="0"/>
            </a:br>
            <a:r>
              <a:rPr lang="en-US" sz="5400" dirty="0"/>
              <a:t>The Lost Sheep, Lost Coin and The Lost Son </a:t>
            </a:r>
            <a:br>
              <a:rPr lang="en-US" sz="5400" dirty="0"/>
            </a:br>
            <a:r>
              <a:rPr lang="en-US" sz="5400" dirty="0"/>
              <a:t>and The Elder Brother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DC842-2DF4-46F3-AEC5-E38386DA6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7334" y="4647264"/>
            <a:ext cx="7390666" cy="960840"/>
          </a:xfrm>
        </p:spPr>
        <p:txBody>
          <a:bodyPr wrap="square">
            <a:spAutoFit/>
          </a:bodyPr>
          <a:lstStyle/>
          <a:p>
            <a:r>
              <a:rPr lang="en-US" sz="3200" dirty="0"/>
              <a:t>Luke 15:1-32</a:t>
            </a:r>
          </a:p>
          <a:p>
            <a:r>
              <a:rPr lang="en-US" sz="2000" dirty="0"/>
              <a:t>September 22, 2021</a:t>
            </a:r>
          </a:p>
        </p:txBody>
      </p:sp>
    </p:spTree>
    <p:extLst>
      <p:ext uri="{BB962C8B-B14F-4D97-AF65-F5344CB8AC3E}">
        <p14:creationId xmlns:p14="http://schemas.microsoft.com/office/powerpoint/2010/main" val="3975921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975" y="685800"/>
            <a:ext cx="8105775" cy="653512"/>
          </a:xfrm>
        </p:spPr>
        <p:txBody>
          <a:bodyPr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The Sin Of Bitterness – Luke 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4" y="1774824"/>
            <a:ext cx="8105775" cy="399397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</a:rPr>
              <a:t>Shimei </a:t>
            </a: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2 Samuel 16:5-13 </a:t>
            </a:r>
            <a:b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Bitterness Defined: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2400" baseline="0" dirty="0">
                <a:solidFill>
                  <a:schemeClr val="tx1"/>
                </a:solidFill>
              </a:rPr>
              <a:t>“Resentment, refusing reconciliation (to have bitter resentment or hatred toward someone else – ‘to be embittered, to have bitter hate.’”</a:t>
            </a:r>
            <a:br>
              <a:rPr lang="en-US" sz="2400" baseline="0" dirty="0">
                <a:solidFill>
                  <a:schemeClr val="tx1"/>
                </a:solidFill>
              </a:rPr>
            </a:br>
            <a:r>
              <a:rPr lang="en-US" baseline="0" dirty="0">
                <a:solidFill>
                  <a:schemeClr val="tx1"/>
                </a:solidFill>
              </a:rPr>
              <a:t>(from Greek-English Lexicon Based on Semantic Domain)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“Bitterness </a:t>
            </a:r>
            <a:r>
              <a:rPr lang="en-US" sz="2400" i="1" dirty="0">
                <a:solidFill>
                  <a:schemeClr val="tx1"/>
                </a:solidFill>
              </a:rPr>
              <a:t>(</a:t>
            </a:r>
            <a:r>
              <a:rPr lang="en-US" sz="2400" i="1" dirty="0" err="1">
                <a:solidFill>
                  <a:schemeClr val="tx1"/>
                </a:solidFill>
              </a:rPr>
              <a:t>pikria</a:t>
            </a:r>
            <a:r>
              <a:rPr lang="en-US" sz="2400" i="1" dirty="0">
                <a:solidFill>
                  <a:schemeClr val="tx1"/>
                </a:solidFill>
              </a:rPr>
              <a:t>)</a:t>
            </a:r>
            <a:r>
              <a:rPr lang="en-US" sz="2400" dirty="0">
                <a:solidFill>
                  <a:schemeClr val="tx1"/>
                </a:solidFill>
              </a:rPr>
              <a:t> is a spirit of resentment. It refuses reconciliation and will do nothing to initiate a restoration of good relationships.”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(C.G. Caldwell, </a:t>
            </a:r>
            <a:r>
              <a:rPr lang="en-US" i="1" dirty="0">
                <a:solidFill>
                  <a:schemeClr val="tx1"/>
                </a:solidFill>
              </a:rPr>
              <a:t>Ephesians</a:t>
            </a:r>
            <a:r>
              <a:rPr lang="en-US" dirty="0">
                <a:solidFill>
                  <a:schemeClr val="tx1"/>
                </a:solidFill>
              </a:rPr>
              <a:t>, Truth Commentaries, page 232)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420" y="96173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Bitterness –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Generally Does Not Exist Alone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305" y="1411552"/>
            <a:ext cx="3834335" cy="2328586"/>
          </a:xfrm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Selfishness</a:t>
            </a:r>
          </a:p>
          <a:p>
            <a:r>
              <a:rPr lang="en-US" sz="3200" dirty="0">
                <a:solidFill>
                  <a:schemeClr val="tx1"/>
                </a:solidFill>
              </a:rPr>
              <a:t>Jealousy</a:t>
            </a:r>
          </a:p>
          <a:p>
            <a:r>
              <a:rPr lang="en-US" sz="3200" dirty="0">
                <a:solidFill>
                  <a:schemeClr val="tx1"/>
                </a:solidFill>
              </a:rPr>
              <a:t>Anger</a:t>
            </a:r>
          </a:p>
          <a:p>
            <a:r>
              <a:rPr lang="en-US" sz="3200" dirty="0">
                <a:solidFill>
                  <a:schemeClr val="tx1"/>
                </a:solidFill>
              </a:rPr>
              <a:t>Murder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7640" y="1235586"/>
            <a:ext cx="4796360" cy="3006313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dirty="0">
                <a:solidFill>
                  <a:schemeClr val="tx1"/>
                </a:solidFill>
              </a:rPr>
              <a:t>Examples:</a:t>
            </a:r>
          </a:p>
          <a:p>
            <a:r>
              <a:rPr lang="en-US" sz="3200" dirty="0">
                <a:solidFill>
                  <a:schemeClr val="tx1"/>
                </a:solidFill>
              </a:rPr>
              <a:t>Simon – Acts 8</a:t>
            </a:r>
          </a:p>
          <a:p>
            <a:r>
              <a:rPr lang="en-US" sz="3200" dirty="0">
                <a:solidFill>
                  <a:schemeClr val="tx1"/>
                </a:solidFill>
              </a:rPr>
              <a:t>Cain – Genesis 4</a:t>
            </a:r>
          </a:p>
          <a:p>
            <a:r>
              <a:rPr lang="en-US" sz="3200" dirty="0">
                <a:solidFill>
                  <a:schemeClr val="tx1"/>
                </a:solidFill>
              </a:rPr>
              <a:t>Naaman – 2 Kings 5</a:t>
            </a:r>
          </a:p>
          <a:p>
            <a:r>
              <a:rPr lang="en-US" sz="3200" dirty="0">
                <a:solidFill>
                  <a:schemeClr val="tx1"/>
                </a:solidFill>
              </a:rPr>
              <a:t>Elder Brother – Luke 15</a:t>
            </a:r>
          </a:p>
        </p:txBody>
      </p:sp>
      <p:sp>
        <p:nvSpPr>
          <p:cNvPr id="5" name="Right Brace 4"/>
          <p:cNvSpPr/>
          <p:nvPr/>
        </p:nvSpPr>
        <p:spPr>
          <a:xfrm>
            <a:off x="3124200" y="1524000"/>
            <a:ext cx="609600" cy="2143027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241899"/>
            <a:ext cx="9144000" cy="261610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Simon in Acts 8. 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the gall of bitterness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.”</a:t>
            </a:r>
            <a:endParaRPr kumimoji="0" lang="en-US" sz="200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	 “</a:t>
            </a:r>
            <a:r>
              <a:rPr kumimoji="0" lang="en-US" sz="20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The word </a:t>
            </a:r>
            <a:r>
              <a:rPr kumimoji="0" lang="en-US" sz="20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gall</a:t>
            </a:r>
            <a:r>
              <a:rPr kumimoji="0" lang="en-US" sz="20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00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en-US" sz="2000" i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cholē</a:t>
            </a:r>
            <a:r>
              <a:rPr kumimoji="0" lang="en-US" sz="200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  <a:r>
              <a:rPr kumimoji="0" lang="en-US" sz="20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was used to denote the bile (a fluid secreted by the liver) and sometimes other bitter things. </a:t>
            </a:r>
            <a:r>
              <a:rPr kumimoji="0" lang="en-US" sz="20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Gall of bitterness</a:t>
            </a:r>
            <a:r>
              <a:rPr kumimoji="0" lang="en-US" sz="20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– that is, gall characterized by bitterness, bitter gall – was an expression used to mean “extreme wickedness” (Thayer 509). Simon was also </a:t>
            </a:r>
            <a:r>
              <a:rPr kumimoji="0" lang="en-US" sz="20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in the bond of iniquity</a:t>
            </a:r>
            <a:r>
              <a:rPr kumimoji="0" lang="en-US" sz="20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– that is, in the bondage of sin. Though Simon had once been forgiven of his sins, he was once again a servant of sin. Thus he would remain until he repented and prayed for forgiveness.” </a:t>
            </a:r>
            <a:r>
              <a:rPr kumimoji="0" lang="en-US" sz="16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(Johnny Stringer, </a:t>
            </a:r>
            <a:r>
              <a:rPr kumimoji="0" lang="en-US" sz="160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Acts</a:t>
            </a:r>
            <a:r>
              <a:rPr kumimoji="0" lang="en-US" sz="16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,</a:t>
            </a:r>
            <a:r>
              <a:rPr kumimoji="0" lang="en-US" sz="160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6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Truth Commentaries, page 177.)</a:t>
            </a:r>
            <a:endParaRPr kumimoji="0" lang="en-US" sz="20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585417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Causes Of Bitterness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4" y="1727200"/>
            <a:ext cx="8324851" cy="3691780"/>
          </a:xfrm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Feeling of entitlement.</a:t>
            </a:r>
          </a:p>
          <a:p>
            <a:pPr lvl="1"/>
            <a:r>
              <a:rPr lang="en-US" sz="2800" i="0" dirty="0">
                <a:solidFill>
                  <a:schemeClr val="tx1"/>
                </a:solidFill>
              </a:rPr>
              <a:t>Not everyone gets his way. cf. James 3:13-16</a:t>
            </a:r>
          </a:p>
          <a:p>
            <a:pPr lvl="1"/>
            <a:r>
              <a:rPr lang="en-US" sz="2800" i="0" dirty="0">
                <a:solidFill>
                  <a:schemeClr val="tx1"/>
                </a:solidFill>
              </a:rPr>
              <a:t>Results in </a:t>
            </a:r>
            <a:r>
              <a:rPr lang="en-US" sz="2800" dirty="0">
                <a:solidFill>
                  <a:schemeClr val="tx1"/>
                </a:solidFill>
              </a:rPr>
              <a:t>“Confusion and every vile (evil) deed.”</a:t>
            </a:r>
          </a:p>
          <a:p>
            <a:pPr lvl="1"/>
            <a:r>
              <a:rPr lang="en-US" sz="2800" i="0" dirty="0">
                <a:solidFill>
                  <a:schemeClr val="tx1"/>
                </a:solidFill>
              </a:rPr>
              <a:t>Real or imagined offence.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Feeling of superiority. </a:t>
            </a:r>
            <a:r>
              <a:rPr lang="en-US" sz="2800" dirty="0">
                <a:solidFill>
                  <a:schemeClr val="tx1"/>
                </a:solidFill>
              </a:rPr>
              <a:t>The problems that it causes in churches and relations between brethren in general are many. (cf. Galatians 5:15)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4FB7A9-8627-4495-B4B1-0BD840AB1C21}"/>
              </a:ext>
            </a:extLst>
          </p:cNvPr>
          <p:cNvSpPr txBox="1"/>
          <p:nvPr/>
        </p:nvSpPr>
        <p:spPr>
          <a:xfrm>
            <a:off x="638174" y="5802868"/>
            <a:ext cx="8324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How was this true of the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elder brother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”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and the Pharisees and Scribes?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585417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Bitterness of Shimei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6750" y="1412875"/>
            <a:ext cx="8096250" cy="3797300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b="1" dirty="0">
                <a:solidFill>
                  <a:schemeClr val="tx1"/>
                </a:solidFill>
              </a:rPr>
              <a:t>Based on false premises</a:t>
            </a:r>
            <a:r>
              <a:rPr lang="en-US" sz="2800" dirty="0">
                <a:solidFill>
                  <a:schemeClr val="tx1"/>
                </a:solidFill>
              </a:rPr>
              <a:t>. 2 Samuel 16:7-8</a:t>
            </a:r>
          </a:p>
          <a:p>
            <a:pPr lvl="1"/>
            <a:r>
              <a:rPr lang="en-US" sz="2800" i="0" dirty="0">
                <a:solidFill>
                  <a:schemeClr val="tx1"/>
                </a:solidFill>
              </a:rPr>
              <a:t>David was bearing his guilt.</a:t>
            </a:r>
            <a:br>
              <a:rPr lang="en-US" sz="2800" i="0" dirty="0">
                <a:solidFill>
                  <a:schemeClr val="tx1"/>
                </a:solidFill>
              </a:rPr>
            </a:br>
            <a:r>
              <a:rPr lang="en-US" sz="2800" i="0" dirty="0">
                <a:solidFill>
                  <a:schemeClr val="tx1"/>
                </a:solidFill>
              </a:rPr>
              <a:t>cf. Matthew 27:25; Acts 5:28</a:t>
            </a:r>
          </a:p>
          <a:p>
            <a:pPr lvl="1"/>
            <a:r>
              <a:rPr lang="en-US" sz="2800" i="0" dirty="0">
                <a:solidFill>
                  <a:schemeClr val="tx1"/>
                </a:solidFill>
              </a:rPr>
              <a:t>David had nothing to do with Saul’s death. 1 Samuel 24:1-22; 26:1-25; </a:t>
            </a:r>
            <a:br>
              <a:rPr lang="en-US" sz="2800" i="0" dirty="0">
                <a:solidFill>
                  <a:schemeClr val="tx1"/>
                </a:solidFill>
              </a:rPr>
            </a:br>
            <a:r>
              <a:rPr lang="en-US" sz="2800" i="0" dirty="0">
                <a:solidFill>
                  <a:schemeClr val="tx1"/>
                </a:solidFill>
              </a:rPr>
              <a:t>2 Samuel 4:1-12; 9:1-13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True today</a:t>
            </a:r>
            <a:r>
              <a:rPr lang="en-US" sz="2800" dirty="0">
                <a:solidFill>
                  <a:schemeClr val="tx1"/>
                </a:solidFill>
              </a:rPr>
              <a:t>. cf. Matthew 18:21-35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Bitterness is sinful</a:t>
            </a:r>
            <a:r>
              <a:rPr lang="en-US" sz="2800" dirty="0">
                <a:solidFill>
                  <a:schemeClr val="tx1"/>
                </a:solidFill>
              </a:rPr>
              <a:t>. Ephesians 4:31-32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2B6CB3-BD73-4D12-AA89-B7FD11695329}"/>
              </a:ext>
            </a:extLst>
          </p:cNvPr>
          <p:cNvSpPr txBox="1"/>
          <p:nvPr/>
        </p:nvSpPr>
        <p:spPr>
          <a:xfrm>
            <a:off x="638174" y="5802868"/>
            <a:ext cx="8324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How was this true of the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“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elder brother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”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and the Pharisees and Scribes?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585417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Bitterness of Shimei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71524" y="1412875"/>
            <a:ext cx="7991475" cy="4349750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b="1" dirty="0">
                <a:solidFill>
                  <a:schemeClr val="tx1"/>
                </a:solidFill>
              </a:rPr>
              <a:t>Nurtured for years!</a:t>
            </a:r>
          </a:p>
          <a:p>
            <a:pPr>
              <a:buNone/>
            </a:pPr>
            <a:r>
              <a:rPr lang="en-US" sz="2800" b="1" dirty="0">
                <a:solidFill>
                  <a:schemeClr val="tx1"/>
                </a:solidFill>
              </a:rPr>
              <a:t>(Saul had been dead for about 20 years.)</a:t>
            </a:r>
          </a:p>
          <a:p>
            <a:r>
              <a:rPr lang="en-US" sz="2800" dirty="0">
                <a:solidFill>
                  <a:schemeClr val="tx1"/>
                </a:solidFill>
              </a:rPr>
              <a:t>Bitter words arise from bitter hearts!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cf. Psalms 10:7 quoted in Romans 3:14</a:t>
            </a:r>
          </a:p>
          <a:p>
            <a:r>
              <a:rPr lang="en-US" sz="2800" dirty="0">
                <a:solidFill>
                  <a:schemeClr val="tx1"/>
                </a:solidFill>
              </a:rPr>
              <a:t>Instead of filling himself with worthy thoughts he had utterly polluted himself with sinful ones! (Philippians 4:8)</a:t>
            </a:r>
          </a:p>
          <a:p>
            <a:r>
              <a:rPr lang="en-US" sz="2800" dirty="0">
                <a:solidFill>
                  <a:schemeClr val="tx1"/>
                </a:solidFill>
              </a:rPr>
              <a:t>ALL Bitterness is to be </a:t>
            </a:r>
            <a:r>
              <a:rPr lang="en-US" sz="2800" i="1" dirty="0">
                <a:solidFill>
                  <a:schemeClr val="tx1"/>
                </a:solidFill>
              </a:rPr>
              <a:t>“put away,”</a:t>
            </a:r>
            <a:r>
              <a:rPr lang="en-US" sz="2800" dirty="0">
                <a:solidFill>
                  <a:schemeClr val="tx1"/>
                </a:solidFill>
              </a:rPr>
              <a:t> not nurtured (Ephesians 4:31).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650B26-3939-4EBD-BB44-C8465DA8FC76}"/>
              </a:ext>
            </a:extLst>
          </p:cNvPr>
          <p:cNvSpPr txBox="1"/>
          <p:nvPr/>
        </p:nvSpPr>
        <p:spPr>
          <a:xfrm>
            <a:off x="638174" y="5802868"/>
            <a:ext cx="8324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How was this true of the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“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elder brother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”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and the Pharisees and Scribes?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585417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Bitterness of Shimei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00100" y="1412876"/>
            <a:ext cx="7962900" cy="4122475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b="1" dirty="0">
                <a:solidFill>
                  <a:schemeClr val="tx1"/>
                </a:solidFill>
              </a:rPr>
              <a:t>Rejoiced at another’s misfortune.</a:t>
            </a:r>
          </a:p>
          <a:p>
            <a:r>
              <a:rPr lang="en-US" sz="2800" dirty="0">
                <a:solidFill>
                  <a:schemeClr val="tx1"/>
                </a:solidFill>
              </a:rPr>
              <a:t> David and all the people with him were weeping as they fled from Absalom’s forces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(2 Samuel 15:30).</a:t>
            </a:r>
          </a:p>
          <a:p>
            <a:r>
              <a:rPr lang="en-US" sz="2800" dirty="0">
                <a:solidFill>
                  <a:schemeClr val="tx1"/>
                </a:solidFill>
              </a:rPr>
              <a:t>Proverbs 24:7, </a:t>
            </a:r>
            <a:r>
              <a:rPr lang="en-US" sz="2800" i="1" dirty="0">
                <a:solidFill>
                  <a:schemeClr val="tx1"/>
                </a:solidFill>
              </a:rPr>
              <a:t>“Rejoice not when thine enemy falleth, And let not thy heart be glad when he is overthrown”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The Christian’s responsibilities to brethren who suffer (Romans 12:9ff; 2 Timothy 2:24).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89B98C-0BDF-4C82-A0B4-12402AEDBA4B}"/>
              </a:ext>
            </a:extLst>
          </p:cNvPr>
          <p:cNvSpPr txBox="1"/>
          <p:nvPr/>
        </p:nvSpPr>
        <p:spPr>
          <a:xfrm>
            <a:off x="638174" y="5802868"/>
            <a:ext cx="8324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How was this true of the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“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elder brother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”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and the Pharisees and Scribes?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585417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Bitterness of Shimei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90574" y="1412875"/>
            <a:ext cx="7972425" cy="358918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b="1" dirty="0">
                <a:solidFill>
                  <a:schemeClr val="tx1"/>
                </a:solidFill>
              </a:rPr>
              <a:t>Sets a terrible example.</a:t>
            </a:r>
          </a:p>
          <a:p>
            <a:r>
              <a:rPr lang="en-US" sz="2800" dirty="0">
                <a:solidFill>
                  <a:schemeClr val="tx1"/>
                </a:solidFill>
              </a:rPr>
              <a:t> What Shimei did was criminal: high treason and blasphemy and he might have justly suffered the penalty of the Law. Exodus 22:28;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2 Samuel 19:21; 1 Kings 21:13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The results of years of private seething ferments and, finally, when a convenient excuse is found, boils over.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7343AB-CE22-44B2-B5EB-DC39C3139A38}"/>
              </a:ext>
            </a:extLst>
          </p:cNvPr>
          <p:cNvSpPr txBox="1"/>
          <p:nvPr/>
        </p:nvSpPr>
        <p:spPr>
          <a:xfrm>
            <a:off x="638174" y="5802868"/>
            <a:ext cx="8324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How was this true of the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“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elder brother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”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and the Pharisees and Scribes?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585417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Bitterness of Shimei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4836" y="1406013"/>
            <a:ext cx="8391526" cy="4071179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b="1" dirty="0">
                <a:solidFill>
                  <a:schemeClr val="tx1"/>
                </a:solidFill>
              </a:rPr>
              <a:t>Sets a terrible example.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The bitter person and his enemy are not the only ones affected, but rather </a:t>
            </a:r>
            <a:r>
              <a:rPr lang="en-US" sz="2800" i="1" dirty="0">
                <a:solidFill>
                  <a:schemeClr val="tx1"/>
                </a:solidFill>
              </a:rPr>
              <a:t>“many be defiled”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(Hebrews 12:14-15)</a:t>
            </a:r>
            <a:endParaRPr lang="en-US" sz="2800" b="1" dirty="0">
              <a:solidFill>
                <a:schemeClr val="tx1"/>
              </a:solidFill>
            </a:endParaRPr>
          </a:p>
          <a:p>
            <a:pPr lvl="1"/>
            <a:r>
              <a:rPr lang="en-US" sz="2800" b="1" i="0" dirty="0">
                <a:solidFill>
                  <a:schemeClr val="tx1"/>
                </a:solidFill>
              </a:rPr>
              <a:t>Note Achan’s sin. </a:t>
            </a:r>
            <a:r>
              <a:rPr lang="en-US" sz="2800" i="0" dirty="0">
                <a:solidFill>
                  <a:schemeClr val="tx1"/>
                </a:solidFill>
              </a:rPr>
              <a:t>Joshua 7:25-26</a:t>
            </a:r>
          </a:p>
          <a:p>
            <a:r>
              <a:rPr lang="en-US" sz="2800" dirty="0">
                <a:solidFill>
                  <a:schemeClr val="tx1"/>
                </a:solidFill>
              </a:rPr>
              <a:t> “Root of bitterness” </a:t>
            </a:r>
            <a:r>
              <a:rPr lang="en-US" sz="2800" i="1" dirty="0">
                <a:solidFill>
                  <a:schemeClr val="tx1"/>
                </a:solidFill>
              </a:rPr>
              <a:t>(</a:t>
            </a:r>
            <a:r>
              <a:rPr lang="en-US" sz="2800" i="1" dirty="0" err="1">
                <a:solidFill>
                  <a:schemeClr val="tx1"/>
                </a:solidFill>
              </a:rPr>
              <a:t>rhiza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pikrias</a:t>
            </a:r>
            <a:r>
              <a:rPr lang="en-US" sz="2800" i="1" dirty="0">
                <a:solidFill>
                  <a:schemeClr val="tx1"/>
                </a:solidFill>
              </a:rPr>
              <a:t>)</a:t>
            </a:r>
            <a:r>
              <a:rPr lang="en-US" sz="2800" dirty="0">
                <a:solidFill>
                  <a:schemeClr val="tx1"/>
                </a:solidFill>
              </a:rPr>
              <a:t>, makes use of the language of Deuteronomy 29:18, </a:t>
            </a:r>
            <a:r>
              <a:rPr lang="en-US" sz="2800" i="1" dirty="0">
                <a:solidFill>
                  <a:schemeClr val="tx1"/>
                </a:solidFill>
              </a:rPr>
              <a:t>“lest there should be among you a root that beareth gall and wormwood.”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5BC396-D9CF-4F86-A6F8-C78937D6A980}"/>
              </a:ext>
            </a:extLst>
          </p:cNvPr>
          <p:cNvSpPr txBox="1"/>
          <p:nvPr/>
        </p:nvSpPr>
        <p:spPr>
          <a:xfrm>
            <a:off x="638174" y="5802868"/>
            <a:ext cx="8324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How was this true of the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“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elder brother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”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and the Pharisees and Scribes?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74644_Trading cards_AAS_v3" id="{4E496154-558D-4612-A753-0794614ED79B}" vid="{A8FAAD10-755F-4F52-9B7F-8A15476B6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787</Words>
  <Application>Microsoft Office PowerPoint</Application>
  <PresentationFormat>On-screen Show (4:3)</PresentationFormat>
  <Paragraphs>61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Franklin Gothic Book</vt:lpstr>
      <vt:lpstr>Impact</vt:lpstr>
      <vt:lpstr>Crop</vt:lpstr>
      <vt:lpstr>Lesson 16: The Lost Sheep, Lost Coin and The Lost Son  and The Elder Brother </vt:lpstr>
      <vt:lpstr>The Sin Of Bitterness – Luke 15</vt:lpstr>
      <vt:lpstr>Bitterness – Generally Does Not Exist Alone</vt:lpstr>
      <vt:lpstr>Causes Of Bitterness</vt:lpstr>
      <vt:lpstr>The Bitterness of Shimei</vt:lpstr>
      <vt:lpstr>The Bitterness of Shimei</vt:lpstr>
      <vt:lpstr>The Bitterness of Shimei</vt:lpstr>
      <vt:lpstr>The Bitterness of Shimei</vt:lpstr>
      <vt:lpstr>The Bitterness of Shimei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mgalloway2715@gmail.com</dc:creator>
  <cp:lastModifiedBy>Richard Lidh</cp:lastModifiedBy>
  <cp:revision>15</cp:revision>
  <cp:lastPrinted>2021-09-25T02:48:26Z</cp:lastPrinted>
  <dcterms:created xsi:type="dcterms:W3CDTF">2021-09-22T16:42:15Z</dcterms:created>
  <dcterms:modified xsi:type="dcterms:W3CDTF">2021-09-25T02:48:32Z</dcterms:modified>
</cp:coreProperties>
</file>